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fa5e34c54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fa5e34c54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fa567f309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fa567f309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fa5cc35b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fa5cc35b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fa5e34c54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fa5e34c54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fa5e34c54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fa5e34c54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fa5cc35be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fa5cc35be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fa5e34c54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fa5e34c54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fa5cc35be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fa5cc35be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fa5cc35be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fa5cc35be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7.png"/><Relationship Id="rId7" Type="http://schemas.openxmlformats.org/officeDocument/2006/relationships/image" Target="../media/image7.png"/><Relationship Id="rId8"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2127300" y="2956250"/>
            <a:ext cx="5046000" cy="692700"/>
          </a:xfrm>
          <a:prstGeom prst="rect">
            <a:avLst/>
          </a:prstGeom>
          <a:solidFill>
            <a:srgbClr val="FCE5CD"/>
          </a:solidFill>
        </p:spPr>
        <p:txBody>
          <a:bodyPr anchorCtr="0" anchor="t" bIns="91425" lIns="91425" spcFirstLastPara="1" rIns="91425" wrap="square" tIns="91425">
            <a:normAutofit/>
          </a:bodyPr>
          <a:lstStyle/>
          <a:p>
            <a:pPr indent="0" lvl="0" marL="0" rtl="0" algn="ctr">
              <a:spcBef>
                <a:spcPts val="0"/>
              </a:spcBef>
              <a:spcAft>
                <a:spcPts val="0"/>
              </a:spcAft>
              <a:buNone/>
            </a:pPr>
            <a:r>
              <a:rPr lang="en"/>
              <a:t>helping local day laborers</a:t>
            </a:r>
            <a:endParaRPr/>
          </a:p>
        </p:txBody>
      </p:sp>
      <p:pic>
        <p:nvPicPr>
          <p:cNvPr id="55" name="Google Shape;55;p13"/>
          <p:cNvPicPr preferRelativeResize="0"/>
          <p:nvPr/>
        </p:nvPicPr>
        <p:blipFill>
          <a:blip r:embed="rId3">
            <a:alphaModFix/>
          </a:blip>
          <a:stretch>
            <a:fillRect/>
          </a:stretch>
        </p:blipFill>
        <p:spPr>
          <a:xfrm>
            <a:off x="1631275" y="597825"/>
            <a:ext cx="5881451" cy="2236300"/>
          </a:xfrm>
          <a:prstGeom prst="rect">
            <a:avLst/>
          </a:prstGeom>
          <a:noFill/>
          <a:ln>
            <a:noFill/>
          </a:ln>
        </p:spPr>
      </p:pic>
      <p:sp>
        <p:nvSpPr>
          <p:cNvPr id="56" name="Google Shape;56;p13"/>
          <p:cNvSpPr txBox="1"/>
          <p:nvPr/>
        </p:nvSpPr>
        <p:spPr>
          <a:xfrm>
            <a:off x="1863150" y="3880500"/>
            <a:ext cx="557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By Roman Rosales and Emmanuel Mendez Garcia</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4260300" cy="572700"/>
          </a:xfrm>
          <a:prstGeom prst="rect">
            <a:avLst/>
          </a:prstGeom>
          <a:solidFill>
            <a:schemeClr val="dk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Roboto"/>
                <a:ea typeface="Roboto"/>
                <a:cs typeface="Roboto"/>
                <a:sym typeface="Roboto"/>
              </a:rPr>
              <a:t>What do we have Planned?</a:t>
            </a:r>
            <a:endParaRPr b="1">
              <a:solidFill>
                <a:schemeClr val="lt1"/>
              </a:solidFill>
              <a:latin typeface="Roboto"/>
              <a:ea typeface="Roboto"/>
              <a:cs typeface="Roboto"/>
              <a:sym typeface="Roboto"/>
            </a:endParaRPr>
          </a:p>
        </p:txBody>
      </p:sp>
      <p:sp>
        <p:nvSpPr>
          <p:cNvPr id="135" name="Google Shape;135;p22"/>
          <p:cNvSpPr txBox="1"/>
          <p:nvPr>
            <p:ph idx="1" type="body"/>
          </p:nvPr>
        </p:nvSpPr>
        <p:spPr>
          <a:xfrm>
            <a:off x="311700" y="1152475"/>
            <a:ext cx="4543200" cy="3264300"/>
          </a:xfrm>
          <a:prstGeom prst="rect">
            <a:avLst/>
          </a:prstGeom>
          <a:solidFill>
            <a:schemeClr val="lt1"/>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1"/>
              </a:buClr>
              <a:buSzPts val="1100"/>
              <a:buFont typeface="Arial"/>
              <a:buNone/>
            </a:pPr>
            <a:r>
              <a:rPr lang="en" sz="1100">
                <a:solidFill>
                  <a:srgbClr val="233136"/>
                </a:solidFill>
                <a:highlight>
                  <a:srgbClr val="FFFFFF"/>
                </a:highlight>
              </a:rPr>
              <a:t>We would like to further develop the website so it is more functional, such as implementing </a:t>
            </a:r>
            <a:r>
              <a:rPr lang="en" sz="1100">
                <a:solidFill>
                  <a:srgbClr val="233136"/>
                </a:solidFill>
                <a:highlight>
                  <a:srgbClr val="FFFFFF"/>
                </a:highlight>
              </a:rPr>
              <a:t>APIs</a:t>
            </a:r>
            <a:r>
              <a:rPr lang="en" sz="1100">
                <a:solidFill>
                  <a:srgbClr val="233136"/>
                </a:solidFill>
                <a:highlight>
                  <a:srgbClr val="FFFFFF"/>
                </a:highlight>
              </a:rPr>
              <a:t> such as the Google Maps API, along with actually developing the app in an app developing environment like Kotlin since Android support would be crucial. In addition to this, we think it would be incredibly important to add in Spanish support.</a:t>
            </a:r>
            <a:endParaRPr sz="1100">
              <a:solidFill>
                <a:srgbClr val="233136"/>
              </a:solidFill>
              <a:highlight>
                <a:srgbClr val="FFFFFF"/>
              </a:highlight>
            </a:endParaRPr>
          </a:p>
          <a:p>
            <a:pPr indent="0" lvl="0" marL="0" rtl="0" algn="l">
              <a:lnSpc>
                <a:spcPct val="160000"/>
              </a:lnSpc>
              <a:spcBef>
                <a:spcPts val="1500"/>
              </a:spcBef>
              <a:spcAft>
                <a:spcPts val="0"/>
              </a:spcAft>
              <a:buSzPts val="1100"/>
              <a:buNone/>
            </a:pPr>
            <a:r>
              <a:rPr lang="en" sz="1100">
                <a:solidFill>
                  <a:srgbClr val="233136"/>
                </a:solidFill>
                <a:highlight>
                  <a:srgbClr val="FFFFFF"/>
                </a:highlight>
              </a:rPr>
              <a:t>Long term, it could be interesting to help other groups such as maids be able to find work in a similar manner on our platform.</a:t>
            </a:r>
            <a:endParaRPr sz="1100">
              <a:solidFill>
                <a:srgbClr val="233136"/>
              </a:solidFill>
              <a:highlight>
                <a:srgbClr val="FFFFFF"/>
              </a:highlight>
            </a:endParaRPr>
          </a:p>
          <a:p>
            <a:pPr indent="0" lvl="0" marL="0" rtl="0" algn="l">
              <a:lnSpc>
                <a:spcPct val="160000"/>
              </a:lnSpc>
              <a:spcBef>
                <a:spcPts val="1500"/>
              </a:spcBef>
              <a:spcAft>
                <a:spcPts val="0"/>
              </a:spcAft>
              <a:buClr>
                <a:schemeClr val="dk1"/>
              </a:buClr>
              <a:buSzPts val="1100"/>
              <a:buFont typeface="Arial"/>
              <a:buNone/>
            </a:pPr>
            <a:r>
              <a:rPr lang="en" sz="1100">
                <a:solidFill>
                  <a:srgbClr val="233136"/>
                </a:solidFill>
                <a:highlight>
                  <a:srgbClr val="FFFFFF"/>
                </a:highlight>
              </a:rPr>
              <a:t>With our platform, we want to give any disenfranchised worker a chance at a stable living.</a:t>
            </a:r>
            <a:endParaRPr sz="1100">
              <a:solidFill>
                <a:srgbClr val="233136"/>
              </a:solidFill>
              <a:highlight>
                <a:srgbClr val="FFFFFF"/>
              </a:highlight>
            </a:endParaRPr>
          </a:p>
          <a:p>
            <a:pPr indent="0" lvl="0" marL="0" rtl="0" algn="l">
              <a:lnSpc>
                <a:spcPct val="95000"/>
              </a:lnSpc>
              <a:spcBef>
                <a:spcPts val="1500"/>
              </a:spcBef>
              <a:spcAft>
                <a:spcPts val="0"/>
              </a:spcAft>
              <a:buSzPts val="605"/>
              <a:buNone/>
            </a:pPr>
            <a:r>
              <a:t/>
            </a:r>
            <a:endParaRPr sz="1415">
              <a:solidFill>
                <a:schemeClr val="dk1"/>
              </a:solidFill>
              <a:latin typeface="Roboto"/>
              <a:ea typeface="Roboto"/>
              <a:cs typeface="Roboto"/>
              <a:sym typeface="Roboto"/>
            </a:endParaRPr>
          </a:p>
          <a:p>
            <a:pPr indent="0" lvl="0" marL="0" rtl="0" algn="l">
              <a:lnSpc>
                <a:spcPct val="95000"/>
              </a:lnSpc>
              <a:spcBef>
                <a:spcPts val="1200"/>
              </a:spcBef>
              <a:spcAft>
                <a:spcPts val="1200"/>
              </a:spcAft>
              <a:buSzPts val="605"/>
              <a:buNone/>
            </a:pPr>
            <a:r>
              <a:t/>
            </a:r>
            <a:endParaRPr sz="1015">
              <a:solidFill>
                <a:schemeClr val="dk1"/>
              </a:solidFill>
              <a:latin typeface="Roboto"/>
              <a:ea typeface="Roboto"/>
              <a:cs typeface="Roboto"/>
              <a:sym typeface="Roboto"/>
            </a:endParaRPr>
          </a:p>
        </p:txBody>
      </p:sp>
      <p:pic>
        <p:nvPicPr>
          <p:cNvPr id="136" name="Google Shape;136;p22"/>
          <p:cNvPicPr preferRelativeResize="0"/>
          <p:nvPr/>
        </p:nvPicPr>
        <p:blipFill>
          <a:blip r:embed="rId3">
            <a:alphaModFix/>
          </a:blip>
          <a:stretch>
            <a:fillRect/>
          </a:stretch>
        </p:blipFill>
        <p:spPr>
          <a:xfrm>
            <a:off x="5124100" y="167075"/>
            <a:ext cx="1941975" cy="2265652"/>
          </a:xfrm>
          <a:prstGeom prst="rect">
            <a:avLst/>
          </a:prstGeom>
          <a:noFill/>
          <a:ln>
            <a:noFill/>
          </a:ln>
        </p:spPr>
      </p:pic>
      <p:pic>
        <p:nvPicPr>
          <p:cNvPr id="137" name="Google Shape;137;p22"/>
          <p:cNvPicPr preferRelativeResize="0"/>
          <p:nvPr/>
        </p:nvPicPr>
        <p:blipFill>
          <a:blip r:embed="rId4">
            <a:alphaModFix/>
          </a:blip>
          <a:stretch>
            <a:fillRect/>
          </a:stretch>
        </p:blipFill>
        <p:spPr>
          <a:xfrm>
            <a:off x="5124100" y="2432724"/>
            <a:ext cx="2193925" cy="1645425"/>
          </a:xfrm>
          <a:prstGeom prst="rect">
            <a:avLst/>
          </a:prstGeom>
          <a:noFill/>
          <a:ln>
            <a:noFill/>
          </a:ln>
        </p:spPr>
      </p:pic>
      <p:pic>
        <p:nvPicPr>
          <p:cNvPr id="138" name="Google Shape;138;p22"/>
          <p:cNvPicPr preferRelativeResize="0"/>
          <p:nvPr/>
        </p:nvPicPr>
        <p:blipFill>
          <a:blip r:embed="rId5">
            <a:alphaModFix/>
          </a:blip>
          <a:stretch>
            <a:fillRect/>
          </a:stretch>
        </p:blipFill>
        <p:spPr>
          <a:xfrm>
            <a:off x="7066075" y="3578626"/>
            <a:ext cx="1737551" cy="1304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3813300" cy="572700"/>
          </a:xfrm>
          <a:prstGeom prst="rect">
            <a:avLst/>
          </a:prstGeom>
          <a:solidFill>
            <a:schemeClr val="dk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Roboto"/>
                <a:ea typeface="Roboto"/>
                <a:cs typeface="Roboto"/>
                <a:sym typeface="Roboto"/>
              </a:rPr>
              <a:t>What is                    ?</a:t>
            </a:r>
            <a:endParaRPr b="1">
              <a:solidFill>
                <a:schemeClr val="lt1"/>
              </a:solidFill>
              <a:latin typeface="Roboto"/>
              <a:ea typeface="Roboto"/>
              <a:cs typeface="Roboto"/>
              <a:sym typeface="Roboto"/>
            </a:endParaRPr>
          </a:p>
        </p:txBody>
      </p:sp>
      <p:sp>
        <p:nvSpPr>
          <p:cNvPr id="62" name="Google Shape;62;p14"/>
          <p:cNvSpPr txBox="1"/>
          <p:nvPr>
            <p:ph idx="1" type="body"/>
          </p:nvPr>
        </p:nvSpPr>
        <p:spPr>
          <a:xfrm>
            <a:off x="311700" y="1152475"/>
            <a:ext cx="4464000" cy="3416400"/>
          </a:xfrm>
          <a:prstGeom prst="rect">
            <a:avLst/>
          </a:prstGeom>
          <a:solidFill>
            <a:schemeClr val="lt1"/>
          </a:solidFill>
          <a:ln cap="flat" cmpd="sng" w="38100">
            <a:solidFill>
              <a:srgbClr val="000000"/>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ctr">
              <a:spcBef>
                <a:spcPts val="0"/>
              </a:spcBef>
              <a:spcAft>
                <a:spcPts val="0"/>
              </a:spcAft>
              <a:buClr>
                <a:schemeClr val="dk1"/>
              </a:buClr>
              <a:buSzPts val="275"/>
              <a:buFont typeface="Arial"/>
              <a:buNone/>
            </a:pPr>
            <a:r>
              <a:rPr lang="en" sz="5407">
                <a:solidFill>
                  <a:schemeClr val="dk1"/>
                </a:solidFill>
                <a:latin typeface="Roboto"/>
                <a:ea typeface="Roboto"/>
                <a:cs typeface="Roboto"/>
                <a:sym typeface="Roboto"/>
              </a:rPr>
              <a:t>The word </a:t>
            </a:r>
            <a:r>
              <a:rPr b="1" i="1" lang="en" sz="5407">
                <a:solidFill>
                  <a:schemeClr val="dk1"/>
                </a:solidFill>
                <a:latin typeface="Roboto"/>
                <a:ea typeface="Roboto"/>
                <a:cs typeface="Roboto"/>
                <a:sym typeface="Roboto"/>
              </a:rPr>
              <a:t>Jornalero </a:t>
            </a:r>
            <a:r>
              <a:rPr lang="en" sz="5407">
                <a:solidFill>
                  <a:schemeClr val="dk1"/>
                </a:solidFill>
                <a:latin typeface="Roboto"/>
                <a:ea typeface="Roboto"/>
                <a:cs typeface="Roboto"/>
                <a:sym typeface="Roboto"/>
              </a:rPr>
              <a:t>in old Spanish stands for </a:t>
            </a:r>
            <a:r>
              <a:rPr b="1" lang="en" sz="5407">
                <a:solidFill>
                  <a:schemeClr val="dk1"/>
                </a:solidFill>
                <a:latin typeface="Roboto"/>
                <a:ea typeface="Roboto"/>
                <a:cs typeface="Roboto"/>
                <a:sym typeface="Roboto"/>
              </a:rPr>
              <a:t>day laborers</a:t>
            </a:r>
            <a:r>
              <a:rPr lang="en" sz="5407">
                <a:solidFill>
                  <a:schemeClr val="dk1"/>
                </a:solidFill>
                <a:latin typeface="Roboto"/>
                <a:ea typeface="Roboto"/>
                <a:cs typeface="Roboto"/>
                <a:sym typeface="Roboto"/>
              </a:rPr>
              <a:t>, and for our project we wanted to create a platform which allows these often disenfranchised members of society, have a platform in which they can integrate more efficiently into the labor market while fulfilling a need for trustworthy handyman. </a:t>
            </a:r>
            <a:endParaRPr sz="5407">
              <a:solidFill>
                <a:schemeClr val="dk1"/>
              </a:solidFill>
              <a:latin typeface="Roboto"/>
              <a:ea typeface="Roboto"/>
              <a:cs typeface="Roboto"/>
              <a:sym typeface="Roboto"/>
            </a:endParaRPr>
          </a:p>
          <a:p>
            <a:pPr indent="0" lvl="0" marL="0" rtl="0" algn="ctr">
              <a:spcBef>
                <a:spcPts val="1200"/>
              </a:spcBef>
              <a:spcAft>
                <a:spcPts val="0"/>
              </a:spcAft>
              <a:buClr>
                <a:schemeClr val="dk1"/>
              </a:buClr>
              <a:buSzPts val="275"/>
              <a:buFont typeface="Arial"/>
              <a:buNone/>
            </a:pPr>
            <a:r>
              <a:rPr lang="en" sz="5407">
                <a:solidFill>
                  <a:schemeClr val="dk1"/>
                </a:solidFill>
                <a:latin typeface="Roboto"/>
                <a:ea typeface="Roboto"/>
                <a:cs typeface="Roboto"/>
                <a:sym typeface="Roboto"/>
              </a:rPr>
              <a:t>We are both hispanic-american, and we have noticed that often very talented workers in our community are relegated shadows of Home Depot parking lots, and we want them to being able to create a visible portfolio and have an opportunity to qualify for stable employment. This is also done while making a platform in which anyone would feel safe hiring them with appropriate checks on our platform. We've even integrated this concept into our logo, where the J is adorned with a straw hat and garden hoe.</a:t>
            </a:r>
            <a:endParaRPr sz="5407">
              <a:solidFill>
                <a:schemeClr val="dk1"/>
              </a:solidFill>
              <a:latin typeface="Roboto"/>
              <a:ea typeface="Roboto"/>
              <a:cs typeface="Roboto"/>
              <a:sym typeface="Roboto"/>
            </a:endParaRPr>
          </a:p>
          <a:p>
            <a:pPr indent="0" lvl="0" marL="0" rtl="0" algn="ctr">
              <a:spcBef>
                <a:spcPts val="1200"/>
              </a:spcBef>
              <a:spcAft>
                <a:spcPts val="0"/>
              </a:spcAft>
              <a:buNone/>
            </a:pPr>
            <a:r>
              <a:t/>
            </a:r>
            <a:endParaRPr sz="1846">
              <a:solidFill>
                <a:schemeClr val="dk1"/>
              </a:solidFill>
              <a:latin typeface="Roboto"/>
              <a:ea typeface="Roboto"/>
              <a:cs typeface="Roboto"/>
              <a:sym typeface="Roboto"/>
            </a:endParaRPr>
          </a:p>
          <a:p>
            <a:pPr indent="0" lvl="0" marL="0" rtl="0" algn="l">
              <a:spcBef>
                <a:spcPts val="1200"/>
              </a:spcBef>
              <a:spcAft>
                <a:spcPts val="1200"/>
              </a:spcAft>
              <a:buNone/>
            </a:pPr>
            <a:r>
              <a:t/>
            </a:r>
            <a:endParaRPr sz="1600">
              <a:solidFill>
                <a:schemeClr val="dk1"/>
              </a:solidFill>
              <a:latin typeface="Roboto"/>
              <a:ea typeface="Roboto"/>
              <a:cs typeface="Roboto"/>
              <a:sym typeface="Roboto"/>
            </a:endParaRPr>
          </a:p>
        </p:txBody>
      </p:sp>
      <p:pic>
        <p:nvPicPr>
          <p:cNvPr id="63" name="Google Shape;63;p14"/>
          <p:cNvPicPr preferRelativeResize="0"/>
          <p:nvPr/>
        </p:nvPicPr>
        <p:blipFill>
          <a:blip r:embed="rId3">
            <a:alphaModFix/>
          </a:blip>
          <a:stretch>
            <a:fillRect/>
          </a:stretch>
        </p:blipFill>
        <p:spPr>
          <a:xfrm>
            <a:off x="8167075" y="4009600"/>
            <a:ext cx="831375" cy="969952"/>
          </a:xfrm>
          <a:prstGeom prst="rect">
            <a:avLst/>
          </a:prstGeom>
          <a:noFill/>
          <a:ln>
            <a:noFill/>
          </a:ln>
        </p:spPr>
      </p:pic>
      <p:pic>
        <p:nvPicPr>
          <p:cNvPr id="64" name="Google Shape;64;p14"/>
          <p:cNvPicPr preferRelativeResize="0"/>
          <p:nvPr/>
        </p:nvPicPr>
        <p:blipFill>
          <a:blip r:embed="rId4">
            <a:alphaModFix/>
          </a:blip>
          <a:stretch>
            <a:fillRect/>
          </a:stretch>
        </p:blipFill>
        <p:spPr>
          <a:xfrm>
            <a:off x="7730950" y="685825"/>
            <a:ext cx="1267500" cy="2772626"/>
          </a:xfrm>
          <a:prstGeom prst="rect">
            <a:avLst/>
          </a:prstGeom>
          <a:noFill/>
          <a:ln>
            <a:noFill/>
          </a:ln>
        </p:spPr>
      </p:pic>
      <p:pic>
        <p:nvPicPr>
          <p:cNvPr id="65" name="Google Shape;65;p14"/>
          <p:cNvPicPr preferRelativeResize="0"/>
          <p:nvPr/>
        </p:nvPicPr>
        <p:blipFill>
          <a:blip r:embed="rId5">
            <a:alphaModFix/>
          </a:blip>
          <a:stretch>
            <a:fillRect/>
          </a:stretch>
        </p:blipFill>
        <p:spPr>
          <a:xfrm>
            <a:off x="4932850" y="2948518"/>
            <a:ext cx="2640955" cy="1713332"/>
          </a:xfrm>
          <a:prstGeom prst="rect">
            <a:avLst/>
          </a:prstGeom>
          <a:noFill/>
          <a:ln>
            <a:noFill/>
          </a:ln>
        </p:spPr>
      </p:pic>
      <p:pic>
        <p:nvPicPr>
          <p:cNvPr id="66" name="Google Shape;66;p14"/>
          <p:cNvPicPr preferRelativeResize="0"/>
          <p:nvPr/>
        </p:nvPicPr>
        <p:blipFill>
          <a:blip r:embed="rId6">
            <a:alphaModFix/>
          </a:blip>
          <a:stretch>
            <a:fillRect/>
          </a:stretch>
        </p:blipFill>
        <p:spPr>
          <a:xfrm>
            <a:off x="4932848" y="131900"/>
            <a:ext cx="2272850" cy="1530651"/>
          </a:xfrm>
          <a:prstGeom prst="rect">
            <a:avLst/>
          </a:prstGeom>
          <a:noFill/>
          <a:ln>
            <a:noFill/>
          </a:ln>
        </p:spPr>
      </p:pic>
      <p:pic>
        <p:nvPicPr>
          <p:cNvPr id="67" name="Google Shape;67;p14"/>
          <p:cNvPicPr preferRelativeResize="0"/>
          <p:nvPr/>
        </p:nvPicPr>
        <p:blipFill>
          <a:blip r:embed="rId7">
            <a:alphaModFix/>
          </a:blip>
          <a:stretch>
            <a:fillRect/>
          </a:stretch>
        </p:blipFill>
        <p:spPr>
          <a:xfrm>
            <a:off x="4943538" y="1791812"/>
            <a:ext cx="2619563" cy="1027459"/>
          </a:xfrm>
          <a:prstGeom prst="rect">
            <a:avLst/>
          </a:prstGeom>
          <a:noFill/>
          <a:ln>
            <a:noFill/>
          </a:ln>
        </p:spPr>
      </p:pic>
      <p:pic>
        <p:nvPicPr>
          <p:cNvPr id="68" name="Google Shape;68;p14"/>
          <p:cNvPicPr preferRelativeResize="0"/>
          <p:nvPr/>
        </p:nvPicPr>
        <p:blipFill>
          <a:blip r:embed="rId8">
            <a:alphaModFix/>
          </a:blip>
          <a:stretch>
            <a:fillRect/>
          </a:stretch>
        </p:blipFill>
        <p:spPr>
          <a:xfrm>
            <a:off x="1639625" y="474550"/>
            <a:ext cx="1350850" cy="513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3813300" cy="572700"/>
          </a:xfrm>
          <a:prstGeom prst="rect">
            <a:avLst/>
          </a:prstGeom>
          <a:solidFill>
            <a:schemeClr val="dk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Roboto"/>
                <a:ea typeface="Roboto"/>
                <a:cs typeface="Roboto"/>
                <a:sym typeface="Roboto"/>
              </a:rPr>
              <a:t>Jornalero for workers </a:t>
            </a:r>
            <a:endParaRPr b="1">
              <a:solidFill>
                <a:schemeClr val="lt1"/>
              </a:solidFill>
              <a:latin typeface="Roboto"/>
              <a:ea typeface="Roboto"/>
              <a:cs typeface="Roboto"/>
              <a:sym typeface="Roboto"/>
            </a:endParaRPr>
          </a:p>
        </p:txBody>
      </p:sp>
      <p:sp>
        <p:nvSpPr>
          <p:cNvPr id="74" name="Google Shape;74;p15"/>
          <p:cNvSpPr txBox="1"/>
          <p:nvPr>
            <p:ph idx="1" type="body"/>
          </p:nvPr>
        </p:nvSpPr>
        <p:spPr>
          <a:xfrm>
            <a:off x="311700" y="1152475"/>
            <a:ext cx="4543200" cy="3416400"/>
          </a:xfrm>
          <a:prstGeom prst="rect">
            <a:avLst/>
          </a:prstGeom>
          <a:solidFill>
            <a:schemeClr val="lt1"/>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en" sz="1115">
                <a:solidFill>
                  <a:schemeClr val="dk1"/>
                </a:solidFill>
                <a:latin typeface="Roboto"/>
                <a:ea typeface="Roboto"/>
                <a:cs typeface="Roboto"/>
                <a:sym typeface="Roboto"/>
              </a:rPr>
              <a:t>Our platform connects day laborers who otherwise may just be standing in a Home Depot parking lot, to people who are looking for people to help them around the house in a safe and verified manner. On the website and app, we allow for people to find the right people for the job they need such as painting or gardening, and know upfront the quality of the work and asking rate immediately. </a:t>
            </a:r>
            <a:endParaRPr sz="1115">
              <a:solidFill>
                <a:schemeClr val="dk1"/>
              </a:solidFill>
              <a:latin typeface="Roboto"/>
              <a:ea typeface="Roboto"/>
              <a:cs typeface="Roboto"/>
              <a:sym typeface="Roboto"/>
            </a:endParaRPr>
          </a:p>
          <a:p>
            <a:pPr indent="0" lvl="0" marL="0" rtl="0" algn="l">
              <a:lnSpc>
                <a:spcPct val="95000"/>
              </a:lnSpc>
              <a:spcBef>
                <a:spcPts val="1200"/>
              </a:spcBef>
              <a:spcAft>
                <a:spcPts val="0"/>
              </a:spcAft>
              <a:buSzPts val="605"/>
              <a:buNone/>
            </a:pPr>
            <a:r>
              <a:t/>
            </a:r>
            <a:endParaRPr sz="1115">
              <a:solidFill>
                <a:schemeClr val="dk1"/>
              </a:solidFill>
              <a:latin typeface="Roboto"/>
              <a:ea typeface="Roboto"/>
              <a:cs typeface="Roboto"/>
              <a:sym typeface="Roboto"/>
            </a:endParaRPr>
          </a:p>
          <a:p>
            <a:pPr indent="0" lvl="0" marL="0" rtl="0" algn="l">
              <a:lnSpc>
                <a:spcPct val="95000"/>
              </a:lnSpc>
              <a:spcBef>
                <a:spcPts val="1200"/>
              </a:spcBef>
              <a:spcAft>
                <a:spcPts val="0"/>
              </a:spcAft>
              <a:buSzPts val="605"/>
              <a:buNone/>
            </a:pPr>
            <a:r>
              <a:rPr lang="en" sz="1115">
                <a:solidFill>
                  <a:schemeClr val="dk1"/>
                </a:solidFill>
                <a:latin typeface="Roboto"/>
                <a:ea typeface="Roboto"/>
                <a:cs typeface="Roboto"/>
                <a:sym typeface="Roboto"/>
              </a:rPr>
              <a:t>The platform will require every worker to verify their identity and pass a background check, and provide a photo of themselves. In addition to being able to hire someone on the website, we allow for you to hire any Jornalero person in person at our approved Jornalero meeting places (such as Home Depot or San Lorenzo lumber).</a:t>
            </a:r>
            <a:endParaRPr sz="1115">
              <a:solidFill>
                <a:schemeClr val="dk1"/>
              </a:solidFill>
              <a:latin typeface="Roboto"/>
              <a:ea typeface="Roboto"/>
              <a:cs typeface="Roboto"/>
              <a:sym typeface="Roboto"/>
            </a:endParaRPr>
          </a:p>
          <a:p>
            <a:pPr indent="0" lvl="0" marL="0" rtl="0" algn="l">
              <a:lnSpc>
                <a:spcPct val="95000"/>
              </a:lnSpc>
              <a:spcBef>
                <a:spcPts val="1200"/>
              </a:spcBef>
              <a:spcAft>
                <a:spcPts val="0"/>
              </a:spcAft>
              <a:buSzPts val="605"/>
              <a:buNone/>
            </a:pPr>
            <a:r>
              <a:t/>
            </a:r>
            <a:endParaRPr sz="1115">
              <a:solidFill>
                <a:schemeClr val="dk1"/>
              </a:solidFill>
              <a:latin typeface="Roboto"/>
              <a:ea typeface="Roboto"/>
              <a:cs typeface="Roboto"/>
              <a:sym typeface="Roboto"/>
            </a:endParaRPr>
          </a:p>
          <a:p>
            <a:pPr indent="0" lvl="0" marL="0" rtl="0" algn="l">
              <a:lnSpc>
                <a:spcPct val="95000"/>
              </a:lnSpc>
              <a:spcBef>
                <a:spcPts val="1200"/>
              </a:spcBef>
              <a:spcAft>
                <a:spcPts val="1200"/>
              </a:spcAft>
              <a:buSzPts val="605"/>
              <a:buNone/>
            </a:pPr>
            <a:r>
              <a:rPr lang="en" sz="1115">
                <a:solidFill>
                  <a:schemeClr val="dk1"/>
                </a:solidFill>
                <a:latin typeface="Roboto"/>
                <a:ea typeface="Roboto"/>
                <a:cs typeface="Roboto"/>
                <a:sym typeface="Roboto"/>
              </a:rPr>
              <a:t>Verification can be done through a third party vendor such as Persona, like on Doordash.</a:t>
            </a:r>
            <a:endParaRPr sz="1115">
              <a:solidFill>
                <a:schemeClr val="dk1"/>
              </a:solidFill>
              <a:latin typeface="Roboto"/>
              <a:ea typeface="Roboto"/>
              <a:cs typeface="Roboto"/>
              <a:sym typeface="Roboto"/>
            </a:endParaRPr>
          </a:p>
        </p:txBody>
      </p:sp>
      <p:pic>
        <p:nvPicPr>
          <p:cNvPr id="75" name="Google Shape;75;p15"/>
          <p:cNvPicPr preferRelativeResize="0"/>
          <p:nvPr/>
        </p:nvPicPr>
        <p:blipFill>
          <a:blip r:embed="rId3">
            <a:alphaModFix/>
          </a:blip>
          <a:stretch>
            <a:fillRect/>
          </a:stretch>
        </p:blipFill>
        <p:spPr>
          <a:xfrm>
            <a:off x="5011525" y="249275"/>
            <a:ext cx="1012750" cy="2238375"/>
          </a:xfrm>
          <a:prstGeom prst="rect">
            <a:avLst/>
          </a:prstGeom>
          <a:noFill/>
          <a:ln>
            <a:noFill/>
          </a:ln>
        </p:spPr>
      </p:pic>
      <p:pic>
        <p:nvPicPr>
          <p:cNvPr id="76" name="Google Shape;76;p15"/>
          <p:cNvPicPr preferRelativeResize="0"/>
          <p:nvPr/>
        </p:nvPicPr>
        <p:blipFill>
          <a:blip r:embed="rId4">
            <a:alphaModFix/>
          </a:blip>
          <a:stretch>
            <a:fillRect/>
          </a:stretch>
        </p:blipFill>
        <p:spPr>
          <a:xfrm>
            <a:off x="6180900" y="254800"/>
            <a:ext cx="1012750" cy="2227324"/>
          </a:xfrm>
          <a:prstGeom prst="rect">
            <a:avLst/>
          </a:prstGeom>
          <a:noFill/>
          <a:ln>
            <a:noFill/>
          </a:ln>
        </p:spPr>
      </p:pic>
      <p:pic>
        <p:nvPicPr>
          <p:cNvPr id="77" name="Google Shape;77;p15"/>
          <p:cNvPicPr preferRelativeResize="0"/>
          <p:nvPr/>
        </p:nvPicPr>
        <p:blipFill>
          <a:blip r:embed="rId5">
            <a:alphaModFix/>
          </a:blip>
          <a:stretch>
            <a:fillRect/>
          </a:stretch>
        </p:blipFill>
        <p:spPr>
          <a:xfrm>
            <a:off x="7350275" y="249275"/>
            <a:ext cx="1012750" cy="2211289"/>
          </a:xfrm>
          <a:prstGeom prst="rect">
            <a:avLst/>
          </a:prstGeom>
          <a:noFill/>
          <a:ln>
            <a:noFill/>
          </a:ln>
        </p:spPr>
      </p:pic>
      <p:pic>
        <p:nvPicPr>
          <p:cNvPr id="78" name="Google Shape;78;p15"/>
          <p:cNvPicPr preferRelativeResize="0"/>
          <p:nvPr/>
        </p:nvPicPr>
        <p:blipFill>
          <a:blip r:embed="rId6">
            <a:alphaModFix/>
          </a:blip>
          <a:stretch>
            <a:fillRect/>
          </a:stretch>
        </p:blipFill>
        <p:spPr>
          <a:xfrm>
            <a:off x="5011529" y="2636857"/>
            <a:ext cx="1012750" cy="2213569"/>
          </a:xfrm>
          <a:prstGeom prst="rect">
            <a:avLst/>
          </a:prstGeom>
          <a:noFill/>
          <a:ln>
            <a:noFill/>
          </a:ln>
        </p:spPr>
      </p:pic>
      <p:pic>
        <p:nvPicPr>
          <p:cNvPr id="79" name="Google Shape;79;p15"/>
          <p:cNvPicPr preferRelativeResize="0"/>
          <p:nvPr/>
        </p:nvPicPr>
        <p:blipFill>
          <a:blip r:embed="rId7">
            <a:alphaModFix/>
          </a:blip>
          <a:stretch>
            <a:fillRect/>
          </a:stretch>
        </p:blipFill>
        <p:spPr>
          <a:xfrm>
            <a:off x="6180900" y="2636850"/>
            <a:ext cx="1012750" cy="22251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3813300" cy="572700"/>
          </a:xfrm>
          <a:prstGeom prst="rect">
            <a:avLst/>
          </a:prstGeom>
          <a:solidFill>
            <a:schemeClr val="dk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Roboto"/>
                <a:ea typeface="Roboto"/>
                <a:cs typeface="Roboto"/>
                <a:sym typeface="Roboto"/>
              </a:rPr>
              <a:t>Jornalero for workers </a:t>
            </a:r>
            <a:endParaRPr b="1">
              <a:solidFill>
                <a:schemeClr val="lt1"/>
              </a:solidFill>
              <a:latin typeface="Roboto"/>
              <a:ea typeface="Roboto"/>
              <a:cs typeface="Roboto"/>
              <a:sym typeface="Roboto"/>
            </a:endParaRPr>
          </a:p>
        </p:txBody>
      </p:sp>
      <p:pic>
        <p:nvPicPr>
          <p:cNvPr id="85" name="Google Shape;85;p16"/>
          <p:cNvPicPr preferRelativeResize="0"/>
          <p:nvPr/>
        </p:nvPicPr>
        <p:blipFill>
          <a:blip r:embed="rId3">
            <a:alphaModFix/>
          </a:blip>
          <a:stretch>
            <a:fillRect/>
          </a:stretch>
        </p:blipFill>
        <p:spPr>
          <a:xfrm>
            <a:off x="2048475" y="1170125"/>
            <a:ext cx="1728787" cy="3820974"/>
          </a:xfrm>
          <a:prstGeom prst="rect">
            <a:avLst/>
          </a:prstGeom>
          <a:noFill/>
          <a:ln>
            <a:noFill/>
          </a:ln>
        </p:spPr>
      </p:pic>
      <p:pic>
        <p:nvPicPr>
          <p:cNvPr id="86" name="Google Shape;86;p16"/>
          <p:cNvPicPr preferRelativeResize="0"/>
          <p:nvPr/>
        </p:nvPicPr>
        <p:blipFill>
          <a:blip r:embed="rId4">
            <a:alphaModFix/>
          </a:blip>
          <a:stretch>
            <a:fillRect/>
          </a:stretch>
        </p:blipFill>
        <p:spPr>
          <a:xfrm>
            <a:off x="3906125" y="1170125"/>
            <a:ext cx="1728775" cy="3802087"/>
          </a:xfrm>
          <a:prstGeom prst="rect">
            <a:avLst/>
          </a:prstGeom>
          <a:noFill/>
          <a:ln>
            <a:noFill/>
          </a:ln>
        </p:spPr>
      </p:pic>
      <p:pic>
        <p:nvPicPr>
          <p:cNvPr id="87" name="Google Shape;87;p16"/>
          <p:cNvPicPr preferRelativeResize="0"/>
          <p:nvPr/>
        </p:nvPicPr>
        <p:blipFill>
          <a:blip r:embed="rId5">
            <a:alphaModFix/>
          </a:blip>
          <a:stretch>
            <a:fillRect/>
          </a:stretch>
        </p:blipFill>
        <p:spPr>
          <a:xfrm>
            <a:off x="5763784" y="1170125"/>
            <a:ext cx="1728775" cy="3774806"/>
          </a:xfrm>
          <a:prstGeom prst="rect">
            <a:avLst/>
          </a:prstGeom>
          <a:noFill/>
          <a:ln>
            <a:noFill/>
          </a:ln>
        </p:spPr>
      </p:pic>
      <p:pic>
        <p:nvPicPr>
          <p:cNvPr id="88" name="Google Shape;88;p16"/>
          <p:cNvPicPr preferRelativeResize="0"/>
          <p:nvPr/>
        </p:nvPicPr>
        <p:blipFill>
          <a:blip r:embed="rId6">
            <a:alphaModFix/>
          </a:blip>
          <a:stretch>
            <a:fillRect/>
          </a:stretch>
        </p:blipFill>
        <p:spPr>
          <a:xfrm>
            <a:off x="152400" y="1170125"/>
            <a:ext cx="1767201" cy="3820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3813300" cy="572700"/>
          </a:xfrm>
          <a:prstGeom prst="rect">
            <a:avLst/>
          </a:prstGeom>
          <a:solidFill>
            <a:schemeClr val="dk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Roboto"/>
                <a:ea typeface="Roboto"/>
                <a:cs typeface="Roboto"/>
                <a:sym typeface="Roboto"/>
              </a:rPr>
              <a:t>Jornalero for workers </a:t>
            </a:r>
            <a:endParaRPr b="1">
              <a:solidFill>
                <a:schemeClr val="lt1"/>
              </a:solidFill>
              <a:latin typeface="Roboto"/>
              <a:ea typeface="Roboto"/>
              <a:cs typeface="Roboto"/>
              <a:sym typeface="Roboto"/>
            </a:endParaRPr>
          </a:p>
        </p:txBody>
      </p:sp>
      <p:pic>
        <p:nvPicPr>
          <p:cNvPr id="94" name="Google Shape;94;p17"/>
          <p:cNvPicPr preferRelativeResize="0"/>
          <p:nvPr/>
        </p:nvPicPr>
        <p:blipFill>
          <a:blip r:embed="rId3">
            <a:alphaModFix/>
          </a:blip>
          <a:stretch>
            <a:fillRect/>
          </a:stretch>
        </p:blipFill>
        <p:spPr>
          <a:xfrm>
            <a:off x="2083647" y="1089370"/>
            <a:ext cx="1793650" cy="3920394"/>
          </a:xfrm>
          <a:prstGeom prst="rect">
            <a:avLst/>
          </a:prstGeom>
          <a:noFill/>
          <a:ln>
            <a:noFill/>
          </a:ln>
        </p:spPr>
      </p:pic>
      <p:pic>
        <p:nvPicPr>
          <p:cNvPr id="95" name="Google Shape;95;p17"/>
          <p:cNvPicPr preferRelativeResize="0"/>
          <p:nvPr/>
        </p:nvPicPr>
        <p:blipFill>
          <a:blip r:embed="rId4">
            <a:alphaModFix/>
          </a:blip>
          <a:stretch>
            <a:fillRect/>
          </a:stretch>
        </p:blipFill>
        <p:spPr>
          <a:xfrm>
            <a:off x="4529550" y="1079150"/>
            <a:ext cx="1793650" cy="3940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152400"/>
            <a:ext cx="3813300" cy="572700"/>
          </a:xfrm>
          <a:prstGeom prst="rect">
            <a:avLst/>
          </a:prstGeom>
          <a:solidFill>
            <a:schemeClr val="dk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Roboto"/>
                <a:ea typeface="Roboto"/>
                <a:cs typeface="Roboto"/>
                <a:sym typeface="Roboto"/>
              </a:rPr>
              <a:t>Jornalero for workers </a:t>
            </a:r>
            <a:endParaRPr b="1">
              <a:solidFill>
                <a:schemeClr val="lt1"/>
              </a:solidFill>
              <a:latin typeface="Roboto"/>
              <a:ea typeface="Roboto"/>
              <a:cs typeface="Roboto"/>
              <a:sym typeface="Roboto"/>
            </a:endParaRPr>
          </a:p>
        </p:txBody>
      </p:sp>
      <p:pic>
        <p:nvPicPr>
          <p:cNvPr id="101" name="Google Shape;101;p18"/>
          <p:cNvPicPr preferRelativeResize="0"/>
          <p:nvPr/>
        </p:nvPicPr>
        <p:blipFill>
          <a:blip r:embed="rId3">
            <a:alphaModFix/>
          </a:blip>
          <a:stretch>
            <a:fillRect/>
          </a:stretch>
        </p:blipFill>
        <p:spPr>
          <a:xfrm>
            <a:off x="4277400" y="152400"/>
            <a:ext cx="2207890" cy="4838699"/>
          </a:xfrm>
          <a:prstGeom prst="rect">
            <a:avLst/>
          </a:prstGeom>
          <a:noFill/>
          <a:ln>
            <a:noFill/>
          </a:ln>
        </p:spPr>
      </p:pic>
      <p:pic>
        <p:nvPicPr>
          <p:cNvPr id="102" name="Google Shape;102;p18"/>
          <p:cNvPicPr preferRelativeResize="0"/>
          <p:nvPr/>
        </p:nvPicPr>
        <p:blipFill>
          <a:blip r:embed="rId4">
            <a:alphaModFix/>
          </a:blip>
          <a:stretch>
            <a:fillRect/>
          </a:stretch>
        </p:blipFill>
        <p:spPr>
          <a:xfrm>
            <a:off x="6637690" y="152400"/>
            <a:ext cx="2217737" cy="4838700"/>
          </a:xfrm>
          <a:prstGeom prst="rect">
            <a:avLst/>
          </a:prstGeom>
          <a:noFill/>
          <a:ln>
            <a:noFill/>
          </a:ln>
        </p:spPr>
      </p:pic>
      <p:pic>
        <p:nvPicPr>
          <p:cNvPr id="103" name="Google Shape;103;p18"/>
          <p:cNvPicPr preferRelativeResize="0"/>
          <p:nvPr/>
        </p:nvPicPr>
        <p:blipFill>
          <a:blip r:embed="rId5">
            <a:alphaModFix/>
          </a:blip>
          <a:stretch>
            <a:fillRect/>
          </a:stretch>
        </p:blipFill>
        <p:spPr>
          <a:xfrm>
            <a:off x="548513" y="851125"/>
            <a:ext cx="3339675" cy="2249126"/>
          </a:xfrm>
          <a:prstGeom prst="rect">
            <a:avLst/>
          </a:prstGeom>
          <a:noFill/>
          <a:ln>
            <a:noFill/>
          </a:ln>
        </p:spPr>
      </p:pic>
      <p:sp>
        <p:nvSpPr>
          <p:cNvPr id="104" name="Google Shape;104;p18"/>
          <p:cNvSpPr txBox="1"/>
          <p:nvPr/>
        </p:nvSpPr>
        <p:spPr>
          <a:xfrm>
            <a:off x="292800" y="3226275"/>
            <a:ext cx="3813300" cy="1588500"/>
          </a:xfrm>
          <a:prstGeom prst="rect">
            <a:avLst/>
          </a:prstGeom>
          <a:solidFill>
            <a:schemeClr val="lt2"/>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lang="en" sz="1200">
                <a:solidFill>
                  <a:schemeClr val="dk1"/>
                </a:solidFill>
                <a:latin typeface="Roboto"/>
                <a:ea typeface="Roboto"/>
                <a:cs typeface="Roboto"/>
                <a:sym typeface="Roboto"/>
              </a:rPr>
              <a:t>U</a:t>
            </a:r>
            <a:r>
              <a:rPr lang="en" sz="1200">
                <a:solidFill>
                  <a:schemeClr val="dk1"/>
                </a:solidFill>
                <a:latin typeface="Roboto"/>
                <a:ea typeface="Roboto"/>
                <a:cs typeface="Roboto"/>
                <a:sym typeface="Roboto"/>
              </a:rPr>
              <a:t>sing our QR code feature in which with just the scan of a code you can see their profile and know whether this is someone you want to hire, or not. Every worker has the ability to create a portfolio where they can showcase their work, and have a rating, we hope that this can allow for our Jornaleros to create a verified portfolio which could contribute to them getting more stable employment in the future.</a:t>
            </a:r>
            <a:endParaRPr sz="12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152400"/>
            <a:ext cx="3813300" cy="572700"/>
          </a:xfrm>
          <a:prstGeom prst="rect">
            <a:avLst/>
          </a:prstGeom>
          <a:solidFill>
            <a:schemeClr val="dk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Roboto"/>
                <a:ea typeface="Roboto"/>
                <a:cs typeface="Roboto"/>
                <a:sym typeface="Roboto"/>
              </a:rPr>
              <a:t>Jornalero for workers </a:t>
            </a:r>
            <a:endParaRPr b="1">
              <a:solidFill>
                <a:schemeClr val="lt1"/>
              </a:solidFill>
              <a:latin typeface="Roboto"/>
              <a:ea typeface="Roboto"/>
              <a:cs typeface="Roboto"/>
              <a:sym typeface="Roboto"/>
            </a:endParaRPr>
          </a:p>
        </p:txBody>
      </p:sp>
      <p:pic>
        <p:nvPicPr>
          <p:cNvPr id="110" name="Google Shape;110;p19"/>
          <p:cNvPicPr preferRelativeResize="0"/>
          <p:nvPr/>
        </p:nvPicPr>
        <p:blipFill>
          <a:blip r:embed="rId3">
            <a:alphaModFix/>
          </a:blip>
          <a:stretch>
            <a:fillRect/>
          </a:stretch>
        </p:blipFill>
        <p:spPr>
          <a:xfrm>
            <a:off x="5169348" y="826700"/>
            <a:ext cx="1895275" cy="4135150"/>
          </a:xfrm>
          <a:prstGeom prst="rect">
            <a:avLst/>
          </a:prstGeom>
          <a:noFill/>
          <a:ln>
            <a:noFill/>
          </a:ln>
        </p:spPr>
      </p:pic>
      <p:pic>
        <p:nvPicPr>
          <p:cNvPr id="111" name="Google Shape;111;p19"/>
          <p:cNvPicPr preferRelativeResize="0"/>
          <p:nvPr/>
        </p:nvPicPr>
        <p:blipFill>
          <a:blip r:embed="rId4">
            <a:alphaModFix/>
          </a:blip>
          <a:stretch>
            <a:fillRect/>
          </a:stretch>
        </p:blipFill>
        <p:spPr>
          <a:xfrm>
            <a:off x="2964876" y="797453"/>
            <a:ext cx="1895275" cy="41936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1174800"/>
            <a:ext cx="3813300" cy="572700"/>
          </a:xfrm>
          <a:prstGeom prst="rect">
            <a:avLst/>
          </a:prstGeom>
          <a:solidFill>
            <a:schemeClr val="dk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Roboto"/>
                <a:ea typeface="Roboto"/>
                <a:cs typeface="Roboto"/>
                <a:sym typeface="Roboto"/>
              </a:rPr>
              <a:t>Jornalero for </a:t>
            </a:r>
            <a:r>
              <a:rPr b="1" lang="en">
                <a:solidFill>
                  <a:schemeClr val="lt1"/>
                </a:solidFill>
                <a:latin typeface="Roboto"/>
                <a:ea typeface="Roboto"/>
                <a:cs typeface="Roboto"/>
                <a:sym typeface="Roboto"/>
              </a:rPr>
              <a:t>requesters</a:t>
            </a:r>
            <a:endParaRPr b="1">
              <a:solidFill>
                <a:schemeClr val="lt1"/>
              </a:solidFill>
              <a:latin typeface="Roboto"/>
              <a:ea typeface="Roboto"/>
              <a:cs typeface="Roboto"/>
              <a:sym typeface="Roboto"/>
            </a:endParaRPr>
          </a:p>
        </p:txBody>
      </p:sp>
      <p:pic>
        <p:nvPicPr>
          <p:cNvPr id="117" name="Google Shape;117;p20"/>
          <p:cNvPicPr preferRelativeResize="0"/>
          <p:nvPr/>
        </p:nvPicPr>
        <p:blipFill>
          <a:blip r:embed="rId3">
            <a:alphaModFix/>
          </a:blip>
          <a:stretch>
            <a:fillRect/>
          </a:stretch>
        </p:blipFill>
        <p:spPr>
          <a:xfrm>
            <a:off x="4277400" y="152400"/>
            <a:ext cx="2183909" cy="4838699"/>
          </a:xfrm>
          <a:prstGeom prst="rect">
            <a:avLst/>
          </a:prstGeom>
          <a:noFill/>
          <a:ln>
            <a:noFill/>
          </a:ln>
        </p:spPr>
      </p:pic>
      <p:pic>
        <p:nvPicPr>
          <p:cNvPr id="118" name="Google Shape;118;p20"/>
          <p:cNvPicPr preferRelativeResize="0"/>
          <p:nvPr/>
        </p:nvPicPr>
        <p:blipFill>
          <a:blip r:embed="rId4">
            <a:alphaModFix/>
          </a:blip>
          <a:stretch>
            <a:fillRect/>
          </a:stretch>
        </p:blipFill>
        <p:spPr>
          <a:xfrm>
            <a:off x="2305125" y="1928600"/>
            <a:ext cx="1429125" cy="3115724"/>
          </a:xfrm>
          <a:prstGeom prst="rect">
            <a:avLst/>
          </a:prstGeom>
          <a:noFill/>
          <a:ln>
            <a:noFill/>
          </a:ln>
        </p:spPr>
      </p:pic>
      <p:pic>
        <p:nvPicPr>
          <p:cNvPr id="119" name="Google Shape;119;p20"/>
          <p:cNvPicPr preferRelativeResize="0"/>
          <p:nvPr/>
        </p:nvPicPr>
        <p:blipFill>
          <a:blip r:embed="rId5">
            <a:alphaModFix/>
          </a:blip>
          <a:stretch>
            <a:fillRect/>
          </a:stretch>
        </p:blipFill>
        <p:spPr>
          <a:xfrm>
            <a:off x="6613709" y="152400"/>
            <a:ext cx="2186798" cy="4838699"/>
          </a:xfrm>
          <a:prstGeom prst="rect">
            <a:avLst/>
          </a:prstGeom>
          <a:noFill/>
          <a:ln>
            <a:noFill/>
          </a:ln>
        </p:spPr>
      </p:pic>
      <p:pic>
        <p:nvPicPr>
          <p:cNvPr id="120" name="Google Shape;120;p20"/>
          <p:cNvPicPr preferRelativeResize="0"/>
          <p:nvPr/>
        </p:nvPicPr>
        <p:blipFill>
          <a:blip r:embed="rId6">
            <a:alphaModFix/>
          </a:blip>
          <a:stretch>
            <a:fillRect/>
          </a:stretch>
        </p:blipFill>
        <p:spPr>
          <a:xfrm>
            <a:off x="580271" y="1927404"/>
            <a:ext cx="1429125" cy="31181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3813300" cy="572700"/>
          </a:xfrm>
          <a:prstGeom prst="rect">
            <a:avLst/>
          </a:prstGeom>
          <a:solidFill>
            <a:schemeClr val="dk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Roboto"/>
                <a:ea typeface="Roboto"/>
                <a:cs typeface="Roboto"/>
                <a:sym typeface="Roboto"/>
              </a:rPr>
              <a:t>Jornalero Website</a:t>
            </a:r>
            <a:endParaRPr b="1">
              <a:solidFill>
                <a:schemeClr val="lt1"/>
              </a:solidFill>
              <a:latin typeface="Roboto"/>
              <a:ea typeface="Roboto"/>
              <a:cs typeface="Roboto"/>
              <a:sym typeface="Roboto"/>
            </a:endParaRPr>
          </a:p>
        </p:txBody>
      </p:sp>
      <p:sp>
        <p:nvSpPr>
          <p:cNvPr id="126" name="Google Shape;126;p21"/>
          <p:cNvSpPr txBox="1"/>
          <p:nvPr>
            <p:ph idx="1" type="body"/>
          </p:nvPr>
        </p:nvSpPr>
        <p:spPr>
          <a:xfrm>
            <a:off x="311700" y="1152475"/>
            <a:ext cx="4543200" cy="1374000"/>
          </a:xfrm>
          <a:prstGeom prst="rect">
            <a:avLst/>
          </a:prstGeom>
          <a:solidFill>
            <a:schemeClr val="lt1"/>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en" sz="1415">
                <a:solidFill>
                  <a:schemeClr val="dk1"/>
                </a:solidFill>
                <a:latin typeface="Roboto"/>
                <a:ea typeface="Roboto"/>
                <a:cs typeface="Roboto"/>
                <a:sym typeface="Roboto"/>
              </a:rPr>
              <a:t>Unlike the app which is mostly conceptual, we created a website in ReactJS which shows how our site may look from the perspective of a computer user looking to hire people for help.</a:t>
            </a:r>
            <a:endParaRPr sz="1415">
              <a:solidFill>
                <a:schemeClr val="dk1"/>
              </a:solidFill>
              <a:latin typeface="Roboto"/>
              <a:ea typeface="Roboto"/>
              <a:cs typeface="Roboto"/>
              <a:sym typeface="Roboto"/>
            </a:endParaRPr>
          </a:p>
          <a:p>
            <a:pPr indent="0" lvl="0" marL="0" rtl="0" algn="l">
              <a:lnSpc>
                <a:spcPct val="95000"/>
              </a:lnSpc>
              <a:spcBef>
                <a:spcPts val="1200"/>
              </a:spcBef>
              <a:spcAft>
                <a:spcPts val="0"/>
              </a:spcAft>
              <a:buSzPts val="605"/>
              <a:buNone/>
            </a:pPr>
            <a:r>
              <a:rPr lang="en" sz="1415">
                <a:solidFill>
                  <a:schemeClr val="dk1"/>
                </a:solidFill>
                <a:latin typeface="Roboto"/>
                <a:ea typeface="Roboto"/>
                <a:cs typeface="Roboto"/>
                <a:sym typeface="Roboto"/>
              </a:rPr>
              <a:t>We are working on further improving our website.</a:t>
            </a:r>
            <a:endParaRPr sz="1415">
              <a:solidFill>
                <a:schemeClr val="dk1"/>
              </a:solidFill>
              <a:latin typeface="Roboto"/>
              <a:ea typeface="Roboto"/>
              <a:cs typeface="Roboto"/>
              <a:sym typeface="Roboto"/>
            </a:endParaRPr>
          </a:p>
          <a:p>
            <a:pPr indent="0" lvl="0" marL="0" rtl="0" algn="l">
              <a:lnSpc>
                <a:spcPct val="95000"/>
              </a:lnSpc>
              <a:spcBef>
                <a:spcPts val="1200"/>
              </a:spcBef>
              <a:spcAft>
                <a:spcPts val="1200"/>
              </a:spcAft>
              <a:buSzPts val="605"/>
              <a:buNone/>
            </a:pPr>
            <a:r>
              <a:t/>
            </a:r>
            <a:endParaRPr sz="1015">
              <a:solidFill>
                <a:schemeClr val="dk1"/>
              </a:solidFill>
              <a:latin typeface="Roboto"/>
              <a:ea typeface="Roboto"/>
              <a:cs typeface="Roboto"/>
              <a:sym typeface="Roboto"/>
            </a:endParaRPr>
          </a:p>
        </p:txBody>
      </p:sp>
      <p:pic>
        <p:nvPicPr>
          <p:cNvPr id="127" name="Google Shape;127;p21"/>
          <p:cNvPicPr preferRelativeResize="0"/>
          <p:nvPr/>
        </p:nvPicPr>
        <p:blipFill>
          <a:blip r:embed="rId3">
            <a:alphaModFix/>
          </a:blip>
          <a:stretch>
            <a:fillRect/>
          </a:stretch>
        </p:blipFill>
        <p:spPr>
          <a:xfrm>
            <a:off x="6405225" y="3388125"/>
            <a:ext cx="1282875" cy="1496674"/>
          </a:xfrm>
          <a:prstGeom prst="rect">
            <a:avLst/>
          </a:prstGeom>
          <a:noFill/>
          <a:ln>
            <a:noFill/>
          </a:ln>
        </p:spPr>
      </p:pic>
      <p:pic>
        <p:nvPicPr>
          <p:cNvPr id="128" name="Google Shape;128;p21"/>
          <p:cNvPicPr preferRelativeResize="0"/>
          <p:nvPr/>
        </p:nvPicPr>
        <p:blipFill>
          <a:blip r:embed="rId4">
            <a:alphaModFix/>
          </a:blip>
          <a:stretch>
            <a:fillRect/>
          </a:stretch>
        </p:blipFill>
        <p:spPr>
          <a:xfrm>
            <a:off x="222800" y="2703625"/>
            <a:ext cx="4632100" cy="2361271"/>
          </a:xfrm>
          <a:prstGeom prst="rect">
            <a:avLst/>
          </a:prstGeom>
          <a:noFill/>
          <a:ln>
            <a:noFill/>
          </a:ln>
        </p:spPr>
      </p:pic>
      <p:pic>
        <p:nvPicPr>
          <p:cNvPr id="129" name="Google Shape;129;p21"/>
          <p:cNvPicPr preferRelativeResize="0"/>
          <p:nvPr/>
        </p:nvPicPr>
        <p:blipFill>
          <a:blip r:embed="rId5">
            <a:alphaModFix/>
          </a:blip>
          <a:stretch>
            <a:fillRect/>
          </a:stretch>
        </p:blipFill>
        <p:spPr>
          <a:xfrm>
            <a:off x="5072137" y="507188"/>
            <a:ext cx="3949050" cy="256196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5A7451"/>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